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2"/>
  </p:notesMasterIdLst>
  <p:sldIdLst>
    <p:sldId id="483" r:id="rId5"/>
    <p:sldId id="560" r:id="rId6"/>
    <p:sldId id="567" r:id="rId7"/>
    <p:sldId id="342" r:id="rId8"/>
    <p:sldId id="343" r:id="rId9"/>
    <p:sldId id="492" r:id="rId10"/>
    <p:sldId id="494" r:id="rId11"/>
    <p:sldId id="493" r:id="rId12"/>
    <p:sldId id="495" r:id="rId13"/>
    <p:sldId id="543" r:id="rId14"/>
    <p:sldId id="562" r:id="rId15"/>
    <p:sldId id="582" r:id="rId16"/>
    <p:sldId id="583" r:id="rId17"/>
    <p:sldId id="485" r:id="rId18"/>
    <p:sldId id="486" r:id="rId19"/>
    <p:sldId id="504" r:id="rId20"/>
    <p:sldId id="356" r:id="rId21"/>
    <p:sldId id="506" r:id="rId22"/>
    <p:sldId id="507" r:id="rId23"/>
    <p:sldId id="508" r:id="rId24"/>
    <p:sldId id="353" r:id="rId25"/>
    <p:sldId id="509" r:id="rId26"/>
    <p:sldId id="510" r:id="rId27"/>
    <p:sldId id="585" r:id="rId28"/>
    <p:sldId id="586" r:id="rId29"/>
    <p:sldId id="587" r:id="rId30"/>
    <p:sldId id="588" r:id="rId31"/>
    <p:sldId id="563" r:id="rId32"/>
    <p:sldId id="544" r:id="rId33"/>
    <p:sldId id="362" r:id="rId34"/>
    <p:sldId id="512" r:id="rId35"/>
    <p:sldId id="514" r:id="rId36"/>
    <p:sldId id="516" r:id="rId37"/>
    <p:sldId id="364" r:id="rId38"/>
    <p:sldId id="365" r:id="rId39"/>
    <p:sldId id="367" r:id="rId40"/>
    <p:sldId id="368" r:id="rId41"/>
    <p:sldId id="564" r:id="rId42"/>
    <p:sldId id="545" r:id="rId43"/>
    <p:sldId id="517" r:id="rId44"/>
    <p:sldId id="518" r:id="rId45"/>
    <p:sldId id="519" r:id="rId46"/>
    <p:sldId id="521" r:id="rId47"/>
    <p:sldId id="522" r:id="rId48"/>
    <p:sldId id="523" r:id="rId49"/>
    <p:sldId id="526" r:id="rId50"/>
    <p:sldId id="565" r:id="rId51"/>
    <p:sldId id="546" r:id="rId52"/>
    <p:sldId id="534" r:id="rId53"/>
    <p:sldId id="535" r:id="rId54"/>
    <p:sldId id="536" r:id="rId55"/>
    <p:sldId id="531" r:id="rId56"/>
    <p:sldId id="532" r:id="rId57"/>
    <p:sldId id="537" r:id="rId58"/>
    <p:sldId id="538" r:id="rId59"/>
    <p:sldId id="540" r:id="rId60"/>
    <p:sldId id="542" r:id="rId61"/>
    <p:sldId id="559" r:id="rId62"/>
    <p:sldId id="566" r:id="rId63"/>
    <p:sldId id="549" r:id="rId64"/>
    <p:sldId id="550" r:id="rId65"/>
    <p:sldId id="551" r:id="rId66"/>
    <p:sldId id="552" r:id="rId67"/>
    <p:sldId id="553" r:id="rId68"/>
    <p:sldId id="554" r:id="rId69"/>
    <p:sldId id="555" r:id="rId70"/>
    <p:sldId id="557" r:id="rId71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143"/>
    <a:srgbClr val="F9D245"/>
    <a:srgbClr val="F79747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323" autoAdjust="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294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00562B5-C997-4738-94C7-ECCC7955B8B9}" type="datetimeFigureOut">
              <a:rPr lang="ko-KR" altLang="en-US"/>
              <a:pPr>
                <a:defRPr/>
              </a:pPr>
              <a:t>2021-01-18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6DB44C4-0152-4C1C-89F9-2A330FAE954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11450" y="9123023"/>
            <a:ext cx="785121" cy="353943"/>
            <a:chOff x="3412252" y="5963259"/>
            <a:chExt cx="792088" cy="325985"/>
          </a:xfrm>
        </p:grpSpPr>
        <p:sp>
          <p:nvSpPr>
            <p:cNvPr id="9" name="위쪽 화살표 8"/>
            <p:cNvSpPr/>
            <p:nvPr/>
          </p:nvSpPr>
          <p:spPr>
            <a:xfrm>
              <a:off x="3412252" y="5987380"/>
              <a:ext cx="216024" cy="21602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635896" y="5963259"/>
              <a:ext cx="568444" cy="3259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anchor="ctr">
              <a:spAutoFit/>
            </a:bodyPr>
            <a:lstStyle/>
            <a:p>
              <a:r>
                <a:rPr kumimoji="0" lang="ko-KR" altLang="en-US" sz="2000" dirty="0">
                  <a:solidFill>
                    <a:srgbClr val="002060"/>
                  </a:solidFill>
                  <a:latin typeface="HY동녘B" pitchFamily="18" charset="-127"/>
                  <a:ea typeface="HY동녘B" pitchFamily="18" charset="-127"/>
                  <a:hlinkClick r:id="rId2" action="ppaction://hlinksldjump"/>
                </a:rPr>
                <a:t>목차</a:t>
              </a:r>
              <a:endParaRPr kumimoji="0" lang="en-US" altLang="ko-KR" sz="2000" dirty="0">
                <a:solidFill>
                  <a:srgbClr val="002060"/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0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5EDB48-56A3-4428-B961-A046ECBD71B4}" type="slidenum">
              <a:rPr lang="ko-KR" altLang="en-US" smtClean="0"/>
              <a:pPr eaLnBrk="1" hangingPunct="1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7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4AB952A-DF94-4A35-AC96-CDDE1698D0B9}" type="slidenum">
              <a:rPr lang="ko-KR" altLang="en-US" smtClean="0"/>
              <a:pPr eaLnBrk="1" hangingPunct="1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1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4AB952A-DF94-4A35-AC96-CDDE1698D0B9}" type="slidenum">
              <a:rPr lang="ko-KR" altLang="en-US" smtClean="0"/>
              <a:pPr eaLnBrk="1" hangingPunct="1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7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486BDC-3311-4310-90E1-928C6E2875D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46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5EDB48-56A3-4428-B961-A046ECBD71B4}" type="slidenum">
              <a:rPr lang="ko-KR" altLang="en-US" smtClean="0"/>
              <a:pPr eaLnBrk="1" hangingPunct="1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7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B44C4-0152-4C1C-89F9-2A330FAE954D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7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5EDB48-56A3-4428-B961-A046ECBD71B4}" type="slidenum">
              <a:rPr lang="ko-KR" altLang="en-US" smtClean="0"/>
              <a:pPr eaLnBrk="1" hangingPunct="1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3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4AB952A-DF94-4A35-AC96-CDDE1698D0B9}" type="slidenum">
              <a:rPr lang="ko-KR" altLang="en-US" smtClean="0"/>
              <a:pPr eaLnBrk="1" hangingPunct="1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1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4AB952A-DF94-4A35-AC96-CDDE1698D0B9}" type="slidenum">
              <a:rPr lang="ko-KR" altLang="en-US" smtClean="0"/>
              <a:pPr eaLnBrk="1" hangingPunct="1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7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5EDB48-56A3-4428-B961-A046ECBD71B4}" type="slidenum">
              <a:rPr lang="ko-KR" altLang="en-US" smtClean="0"/>
              <a:pPr eaLnBrk="1" hangingPunct="1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55FBF57-E3A3-47E6-9E2A-85DC48B23929}" type="slidenum">
              <a:rPr lang="ko-KR" altLang="en-US" smtClean="0"/>
              <a:pPr eaLnBrk="1" hangingPunct="1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8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4AB952A-DF94-4A35-AC96-CDDE1698D0B9}" type="slidenum">
              <a:rPr lang="ko-KR" altLang="en-US" smtClean="0"/>
              <a:pPr eaLnBrk="1" hangingPunct="1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3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5EDB48-56A3-4428-B961-A046ECBD71B4}" type="slidenum">
              <a:rPr lang="ko-KR" altLang="en-US" smtClean="0"/>
              <a:pPr eaLnBrk="1" hangingPunct="1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9A2A5-5D98-4352-AA85-6575298A5A9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F594C-C8B5-4A56-B980-7EC423FFD55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CFFF1-E542-4DD8-B6A7-06C9629D1B0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CF5BD-31B7-46D4-AAB5-53A7958AE03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632BD-FDDC-447C-A108-9072054B328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A58E5-849A-45AD-82AE-994B510076E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BAB8C-84BE-470A-845A-5A7D4A82B2F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651C5-3E5D-4B5A-8421-154C37AF4C8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52952-79C4-446A-B333-EB3C30907F8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그림 13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15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16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7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200" baseline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ko-KR" altLang="en-US" sz="12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"/>
            <a:ext cx="9144000" cy="50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7" name="그림 6" descr="클립캐릭터.png"/>
          <p:cNvPicPr>
            <a:picLocks noChangeAspect="1"/>
          </p:cNvPicPr>
          <p:nvPr userDrawn="1"/>
        </p:nvPicPr>
        <p:blipFill>
          <a:blip r:embed="rId2" cstate="print"/>
          <a:srcRect r="53058"/>
          <a:stretch>
            <a:fillRect/>
          </a:stretch>
        </p:blipFill>
        <p:spPr>
          <a:xfrm>
            <a:off x="8858280" y="0"/>
            <a:ext cx="285720" cy="360128"/>
          </a:xfrm>
          <a:prstGeom prst="rect">
            <a:avLst/>
          </a:prstGeom>
        </p:spPr>
      </p:pic>
      <p:pic>
        <p:nvPicPr>
          <p:cNvPr id="8" name="Picture 4" descr="C:\Users\yu.jo\Desktop\로고_클립리포트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539" y="133072"/>
            <a:ext cx="1318855" cy="295532"/>
          </a:xfrm>
          <a:prstGeom prst="rect">
            <a:avLst/>
          </a:prstGeom>
          <a:noFill/>
        </p:spPr>
      </p:pic>
      <p:pic>
        <p:nvPicPr>
          <p:cNvPr id="9" name="Picture 2" descr="D:\클립소프트업무\02 디자인\표지\클립소프트 하단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6685056"/>
            <a:ext cx="9149502" cy="172944"/>
          </a:xfrm>
          <a:prstGeom prst="rect">
            <a:avLst/>
          </a:prstGeom>
          <a:noFill/>
        </p:spPr>
      </p:pic>
      <p:sp>
        <p:nvSpPr>
          <p:cNvPr id="10" name="슬라이드 번호 개체 틀 5"/>
          <p:cNvSpPr>
            <a:spLocks noGrp="1"/>
          </p:cNvSpPr>
          <p:nvPr userDrawn="1"/>
        </p:nvSpPr>
        <p:spPr>
          <a:xfrm>
            <a:off x="8590635" y="6392883"/>
            <a:ext cx="554171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0BEFEF5-4731-4459-ACFF-B9378318CC0C}" type="slidenum"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1" y="6867299"/>
            <a:ext cx="9144000" cy="0"/>
          </a:xfrm>
          <a:prstGeom prst="line">
            <a:avLst/>
          </a:prstGeom>
          <a:ln w="31750">
            <a:solidFill>
              <a:srgbClr val="FFB8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00208" y="134226"/>
            <a:ext cx="3448174" cy="391864"/>
          </a:xfrm>
          <a:prstGeom prst="rect">
            <a:avLst/>
          </a:prstGeom>
        </p:spPr>
        <p:txBody>
          <a:bodyPr lIns="83969" tIns="41985" rIns="83969" bIns="41985">
            <a:noAutofit/>
          </a:bodyPr>
          <a:lstStyle>
            <a:lvl1pPr algn="l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5B859-94EB-47D1-9FC1-1A0F8C1BB32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B37795-BBEE-4AD8-A5AB-DF457753C23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31" r:id="rId7"/>
    <p:sldLayoutId id="2147483732" r:id="rId8"/>
    <p:sldLayoutId id="2147483727" r:id="rId9"/>
    <p:sldLayoutId id="2147483728" r:id="rId10"/>
    <p:sldLayoutId id="2147483729" r:id="rId11"/>
    <p:sldLayoutId id="2147483730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0" y="0"/>
            <a:ext cx="9144001" cy="6858000"/>
            <a:chOff x="0" y="0"/>
            <a:chExt cx="9906001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906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rtlCol="0" anchor="ctr"/>
            <a:lstStyle>
              <a:defPPr>
                <a:defRPr lang="ko-KR"/>
              </a:defPPr>
              <a:lvl1pPr marL="0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19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38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57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77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96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515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434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353" algn="l" defTabSz="957838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8" name="그림 7" descr="클립캐릭터.png"/>
            <p:cNvPicPr>
              <a:picLocks noChangeAspect="1"/>
            </p:cNvPicPr>
            <p:nvPr/>
          </p:nvPicPr>
          <p:blipFill>
            <a:blip r:embed="rId2" cstate="print"/>
            <a:srcRect r="53058"/>
            <a:stretch>
              <a:fillRect/>
            </a:stretch>
          </p:blipFill>
          <p:spPr>
            <a:xfrm>
              <a:off x="6833602" y="0"/>
              <a:ext cx="3072399" cy="3499876"/>
            </a:xfrm>
            <a:prstGeom prst="rect">
              <a:avLst/>
            </a:prstGeom>
          </p:spPr>
        </p:pic>
        <p:pic>
          <p:nvPicPr>
            <p:cNvPr id="14" name="그림 13" descr="클립리포트_002.png"/>
            <p:cNvPicPr>
              <a:picLocks noChangeAspect="1"/>
            </p:cNvPicPr>
            <p:nvPr/>
          </p:nvPicPr>
          <p:blipFill>
            <a:blip r:embed="rId3" cstate="print"/>
            <a:srcRect l="13920" r="57517" b="80636"/>
            <a:stretch>
              <a:fillRect/>
            </a:stretch>
          </p:blipFill>
          <p:spPr>
            <a:xfrm>
              <a:off x="8354615" y="6160838"/>
              <a:ext cx="1272802" cy="262354"/>
            </a:xfrm>
            <a:prstGeom prst="rect">
              <a:avLst/>
            </a:prstGeom>
          </p:spPr>
        </p:pic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7462855" y="6423192"/>
              <a:ext cx="2196349" cy="24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059" tIns="33059" rIns="33059" bIns="33059">
              <a:noAutofit/>
            </a:bodyPr>
            <a:lstStyle>
              <a:defPPr>
                <a:defRPr lang="ko-KR"/>
              </a:defPPr>
              <a:lvl1pPr marL="0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9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38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57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77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96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515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434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353" algn="l" defTabSz="957838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0" lang="en-US" altLang="ko-KR" sz="1100" b="1" dirty="0">
                  <a:latin typeface="나눔고딕" pitchFamily="50" charset="-127"/>
                  <a:ea typeface="나눔고딕" pitchFamily="50" charset="-127"/>
                </a:rPr>
                <a:t>www.clipsoft.co.kr</a:t>
              </a:r>
            </a:p>
          </p:txBody>
        </p:sp>
        <p:pic>
          <p:nvPicPr>
            <p:cNvPr id="1026" name="Picture 2" descr="D:\클립소프트업무\02 디자인\표지\ㄴ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4438" y="4613016"/>
              <a:ext cx="4643470" cy="887685"/>
            </a:xfrm>
            <a:prstGeom prst="rect">
              <a:avLst/>
            </a:prstGeom>
            <a:noFill/>
          </p:spPr>
        </p:pic>
      </p:grpSp>
      <p:pic>
        <p:nvPicPr>
          <p:cNvPr id="10" name="Picture 4" descr="D:\클립소프트업무\02 디자인\ci\렉스퍼트 멘트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2118" y="4096630"/>
            <a:ext cx="6835687" cy="261065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580112" y="5661248"/>
          <a:ext cx="3563888" cy="4572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56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400" b="0" dirty="0">
                          <a:latin typeface="나눔바른고딕" pitchFamily="50" charset="-127"/>
                          <a:ea typeface="나눔바른고딕" pitchFamily="50" charset="-127"/>
                        </a:rPr>
                        <a:t>교육가이드 </a:t>
                      </a:r>
                      <a:r>
                        <a:rPr lang="en-US" altLang="ko-KR" sz="2400" b="0" dirty="0">
                          <a:latin typeface="나눔바른고딕" pitchFamily="50" charset="-127"/>
                          <a:ea typeface="나눔바른고딕" pitchFamily="50" charset="-127"/>
                        </a:rPr>
                        <a:t>– </a:t>
                      </a:r>
                      <a:r>
                        <a:rPr lang="ko-KR" altLang="en-US" sz="2400" b="0" dirty="0">
                          <a:latin typeface="나눔바른고딕" pitchFamily="50" charset="-127"/>
                          <a:ea typeface="나눔바른고딕" pitchFamily="50" charset="-127"/>
                        </a:rPr>
                        <a:t>초급</a:t>
                      </a:r>
                      <a:endParaRPr lang="en-US" altLang="ko-KR" sz="24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(7)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예제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317639"/>
            <a:ext cx="25050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2925" y="2327164"/>
            <a:ext cx="26193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2567" y="2331926"/>
            <a:ext cx="22193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763688" y="1988840"/>
            <a:ext cx="638316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4391980" y="1988840"/>
            <a:ext cx="638316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7020272" y="1988840"/>
            <a:ext cx="638316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9098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개의 데이터를 가진 리포트의 섹션이 출력되는 순서</a:t>
            </a:r>
            <a:endParaRPr kumimoji="0" lang="en-US" altLang="ko-KR" sz="1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99592" y="2098303"/>
            <a:ext cx="3494546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데이터 셋 연결</a:t>
            </a:r>
          </a:p>
        </p:txBody>
      </p:sp>
      <p:sp>
        <p:nvSpPr>
          <p:cNvPr id="8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060000"/>
            <a:ext cx="180498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 JDBC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커넥션</a:t>
            </a:r>
          </a:p>
        </p:txBody>
      </p:sp>
      <p:sp>
        <p:nvSpPr>
          <p:cNvPr id="15" name="Text Box 4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293096"/>
            <a:ext cx="170880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CSV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커넥션</a:t>
            </a:r>
          </a:p>
        </p:txBody>
      </p:sp>
      <p:sp>
        <p:nvSpPr>
          <p:cNvPr id="16" name="Text Box 4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645024"/>
            <a:ext cx="17520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XML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커넥션</a:t>
            </a:r>
          </a:p>
        </p:txBody>
      </p:sp>
      <p:sp>
        <p:nvSpPr>
          <p:cNvPr id="6" name="Text Box 4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36096" y="4921414"/>
            <a:ext cx="177131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JSON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커넥션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DE6E95-2AFE-4C0E-AF59-B945E5E5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1" y="1299690"/>
            <a:ext cx="6349394" cy="1265214"/>
          </a:xfrm>
          <a:prstGeom prst="rect">
            <a:avLst/>
          </a:prstGeom>
        </p:spPr>
      </p:pic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(1) JDBC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1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[JDBC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OLEDB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공급자 연결 시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827584" y="2643182"/>
            <a:ext cx="1228221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연결 문자열 생성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[SQL] – 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새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JDBC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커넥션으로 데이터 셋 생성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65646" y="2324092"/>
            <a:ext cx="1659034" cy="19526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Administrator\Desktop\ygg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5615" y="2912815"/>
            <a:ext cx="3332071" cy="3659457"/>
          </a:xfrm>
          <a:prstGeom prst="rect">
            <a:avLst/>
          </a:prstGeom>
          <a:noFill/>
        </p:spPr>
      </p:pic>
      <p:sp>
        <p:nvSpPr>
          <p:cNvPr id="13" name="모서리가 둥근 직사각형 12"/>
          <p:cNvSpPr/>
          <p:nvPr/>
        </p:nvSpPr>
        <p:spPr bwMode="auto">
          <a:xfrm>
            <a:off x="3244552" y="4164162"/>
            <a:ext cx="857256" cy="285752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5072066" y="2643182"/>
            <a:ext cx="1587294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데이터 정보 입력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pic>
        <p:nvPicPr>
          <p:cNvPr id="1029" name="Picture 5" descr="C:\Users\Administrator\Desktop\y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1813" y="2928934"/>
            <a:ext cx="3230715" cy="1738311"/>
          </a:xfrm>
          <a:prstGeom prst="rect">
            <a:avLst/>
          </a:prstGeom>
          <a:noFill/>
        </p:spPr>
      </p:pic>
      <p:sp>
        <p:nvSpPr>
          <p:cNvPr id="18" name="모서리가 둥근 직사각형 17"/>
          <p:cNvSpPr/>
          <p:nvPr/>
        </p:nvSpPr>
        <p:spPr bwMode="auto">
          <a:xfrm>
            <a:off x="5643570" y="3643314"/>
            <a:ext cx="2714644" cy="642942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56FC9-C89E-4B05-95BA-A10B3047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1" y="5284617"/>
            <a:ext cx="4040861" cy="1189122"/>
          </a:xfrm>
          <a:prstGeom prst="rect">
            <a:avLst/>
          </a:prstGeom>
        </p:spPr>
      </p:pic>
      <p:pic>
        <p:nvPicPr>
          <p:cNvPr id="2050" name="Picture 2" descr="C:\Users\Administrator\Desktop\gg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1" y="1285860"/>
            <a:ext cx="3429023" cy="3765936"/>
          </a:xfrm>
          <a:prstGeom prst="rect">
            <a:avLst/>
          </a:prstGeom>
          <a:noFill/>
        </p:spPr>
      </p:pic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(1) JDBC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2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[JDBC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OLEDB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공급자 연결 시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827584" y="5081166"/>
            <a:ext cx="2278188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관리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33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173044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연결 문자열 창 입력 확인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User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 및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Password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845666" y="2113242"/>
            <a:ext cx="1571636" cy="214314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5072066" y="1071546"/>
            <a:ext cx="1689886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관리창에서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추가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3000364" y="4746057"/>
            <a:ext cx="785818" cy="214314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571603" y="2857496"/>
            <a:ext cx="2574369" cy="249386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714612" y="5879178"/>
            <a:ext cx="857256" cy="214314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Administrator\Desktop\datas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1357298"/>
            <a:ext cx="3540840" cy="2714644"/>
          </a:xfrm>
          <a:prstGeom prst="rect">
            <a:avLst/>
          </a:prstGeom>
          <a:noFill/>
        </p:spPr>
      </p:pic>
      <p:sp>
        <p:nvSpPr>
          <p:cNvPr id="21" name="모서리가 둥근 직사각형 20"/>
          <p:cNvSpPr/>
          <p:nvPr/>
        </p:nvSpPr>
        <p:spPr bwMode="auto">
          <a:xfrm>
            <a:off x="6500826" y="3408218"/>
            <a:ext cx="785818" cy="214314"/>
          </a:xfrm>
          <a:prstGeom prst="roundRect">
            <a:avLst/>
          </a:prstGeom>
          <a:noFill/>
          <a:ln w="381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+mn-ea"/>
                <a:ea typeface="+mn-ea"/>
              </a:rPr>
              <a:t>쿼리 입력하여 데이터 확인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38870" y="1556792"/>
            <a:ext cx="426788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(1)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JDBC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3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+mj-cs"/>
            </a:endParaRPr>
          </a:p>
        </p:txBody>
      </p:sp>
      <p:pic>
        <p:nvPicPr>
          <p:cNvPr id="11" name="Picture 5" descr="C:\CLIPSOFT\교육 커리큘럼\렉스퍼트3.0교재\2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0113" y="1556791"/>
            <a:ext cx="3312367" cy="278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634483" y="1871291"/>
            <a:ext cx="585589" cy="127073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87824" y="2420887"/>
            <a:ext cx="1368152" cy="179863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2249716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쿼리 입력</a:t>
            </a: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5436096" y="1268759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결과 보기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D8F500-77E3-4B19-88E7-B21ED98B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95604"/>
            <a:ext cx="7557385" cy="3722295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201613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(1)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JDBC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4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2636912"/>
            <a:ext cx="1080120" cy="1512168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[JDBC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가져온 데이터 생성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A8728F-934B-47A1-88C0-16520EBD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9" y="1296814"/>
            <a:ext cx="6898441" cy="142639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47584" y="3140968"/>
            <a:ext cx="317240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[XML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형태의 파일을 통해 데이터 연결 시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(2) XML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1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505597" y="3976489"/>
            <a:ext cx="490339" cy="15773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97778" y="2262959"/>
            <a:ext cx="2025749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– [XML] –  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새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커넥션으로 데이터 셋 생성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27584" y="2852936"/>
            <a:ext cx="163698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 연결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CAC5B2-644E-48F1-987A-98E9D318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6" y="1554052"/>
            <a:ext cx="5479344" cy="2894982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980728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데이터에서 반복되는 데이터를 설정</a:t>
            </a: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(2)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XML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2</a:t>
            </a:r>
            <a:endParaRPr kumimoji="0" lang="en-US" altLang="ko-KR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+mj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72589" y="3201730"/>
            <a:ext cx="576064" cy="144016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2915816" y="2337847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900" dirty="0"/>
          </a:p>
        </p:txBody>
      </p:sp>
      <p:cxnSp>
        <p:nvCxnSpPr>
          <p:cNvPr id="34" name="직선 화살표 연결선 33"/>
          <p:cNvCxnSpPr>
            <a:cxnSpLocks/>
            <a:stCxn id="35" idx="3"/>
          </p:cNvCxnSpPr>
          <p:nvPr/>
        </p:nvCxnSpPr>
        <p:spPr>
          <a:xfrm flipV="1">
            <a:off x="5844988" y="1980387"/>
            <a:ext cx="706724" cy="4525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572000" y="2337848"/>
            <a:ext cx="1272988" cy="190200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16196" y="2573868"/>
            <a:ext cx="631921" cy="196226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324036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반복될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9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rexrow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를 선택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– [</a:t>
            </a:r>
            <a:r>
              <a:rPr lang="ko-KR" altLang="en-US" sz="9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반복노드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6660232" y="1349777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반복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 추가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B2301B-7D1C-409F-96C6-760B5A03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050" y="1580609"/>
            <a:ext cx="2136103" cy="4807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03615-9947-4050-857A-A190E1D0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53" y="1779277"/>
            <a:ext cx="5699713" cy="3011413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980728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필드 추가</a:t>
            </a: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(2)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XML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3</a:t>
            </a:r>
            <a:endParaRPr kumimoji="0" lang="en-US" altLang="ko-KR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+mj-cs"/>
            </a:endParaRP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2915816" y="2337847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261103" y="2860740"/>
            <a:ext cx="738025" cy="187260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 descr="6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8764" y="1566317"/>
            <a:ext cx="2817732" cy="1214611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677869" y="2439938"/>
            <a:ext cx="606340" cy="216024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35896" y="3138280"/>
            <a:ext cx="2304256" cy="1010799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4762870" y="4151493"/>
            <a:ext cx="1465314" cy="54563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324036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9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6012158" y="1268759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를 클릭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6084166" y="3284984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③ 추가된 필드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59F73-9AF9-46A5-A7DA-AB2FDBCF2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40" y="3861614"/>
            <a:ext cx="2428807" cy="16710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34F2CB-8A37-44F4-94E1-069347A3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00121"/>
            <a:ext cx="7094206" cy="3312368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201647"/>
            <a:ext cx="8428037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(2) XML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4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420888"/>
            <a:ext cx="1008112" cy="100811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[XML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가져온 데이터 생성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267744" y="1340768"/>
            <a:ext cx="173124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I</a:t>
            </a: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827584" y="2019711"/>
            <a:ext cx="3528392" cy="10310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anchor="ctr">
            <a:spAutoFit/>
          </a:bodyPr>
          <a:lstStyle/>
          <a:p>
            <a:r>
              <a:rPr kumimoji="0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Designer</a:t>
            </a:r>
          </a:p>
          <a:p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개발 가이드</a:t>
            </a:r>
            <a:r>
              <a:rPr kumimoji="0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초급</a:t>
            </a:r>
            <a:r>
              <a:rPr kumimoji="0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10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6124" y="2996952"/>
            <a:ext cx="13978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섹션 소개</a:t>
            </a:r>
          </a:p>
        </p:txBody>
      </p:sp>
      <p:sp>
        <p:nvSpPr>
          <p:cNvPr id="11" name="Text Box 3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6124" y="3485125"/>
            <a:ext cx="199573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데이터 셋 연결</a:t>
            </a:r>
          </a:p>
        </p:txBody>
      </p:sp>
      <p:sp>
        <p:nvSpPr>
          <p:cNvPr id="13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6124" y="3973298"/>
            <a:ext cx="13978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표 만들기</a:t>
            </a:r>
          </a:p>
        </p:txBody>
      </p:sp>
      <p:sp>
        <p:nvSpPr>
          <p:cNvPr id="8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35004" y="4457149"/>
            <a:ext cx="13128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그룹섹션</a:t>
            </a:r>
          </a:p>
        </p:txBody>
      </p:sp>
      <p:sp>
        <p:nvSpPr>
          <p:cNvPr id="9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47955" y="4945322"/>
            <a:ext cx="11413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표 활용</a:t>
            </a:r>
          </a:p>
        </p:txBody>
      </p:sp>
      <p:sp>
        <p:nvSpPr>
          <p:cNvPr id="12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57831" y="5400295"/>
            <a:ext cx="13978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라벨 활용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7506AD-FBFD-4261-A75E-7460703C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4" y="1339877"/>
            <a:ext cx="6483775" cy="111645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47584" y="3140968"/>
            <a:ext cx="3172408" cy="306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658788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[CSV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CSV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형태의 파일을 통해 데이터 연결 시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(3) CSV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1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621038" y="3798565"/>
            <a:ext cx="385564" cy="19697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25117" y="2241574"/>
            <a:ext cx="1910390" cy="21475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– [CSV] –  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새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CSV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커넥션으로 데이터 셋 생성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27584" y="2852936"/>
            <a:ext cx="1608133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CSV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파일 연결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88951" y="1340768"/>
            <a:ext cx="3604592" cy="335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구분자를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더블 클릭하여 실제 데이터와 동일하게 </a:t>
            </a:r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구분자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122"/>
            <a:ext cx="8428037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(3) CSV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2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60032" y="2276872"/>
            <a:ext cx="4104456" cy="8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5048597" y="2575406"/>
            <a:ext cx="163066" cy="2499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79079" y="2569096"/>
            <a:ext cx="3024336" cy="216024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7170" idx="1"/>
            <a:endCxn id="23" idx="3"/>
          </p:cNvCxnSpPr>
          <p:nvPr/>
        </p:nvCxnSpPr>
        <p:spPr>
          <a:xfrm flipH="1" flipV="1">
            <a:off x="4403415" y="2677108"/>
            <a:ext cx="456617" cy="383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3"/>
          <p:cNvSpPr txBox="1">
            <a:spLocks noChangeArrowheads="1"/>
          </p:cNvSpPr>
          <p:nvPr/>
        </p:nvSpPr>
        <p:spPr bwMode="auto">
          <a:xfrm>
            <a:off x="4716016" y="1974032"/>
            <a:ext cx="13035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실제 사용하는 데이터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7224" y="2590264"/>
            <a:ext cx="163066" cy="2499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725244" y="2705705"/>
            <a:ext cx="163066" cy="2499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55576" y="980728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필드 추가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76056" y="1559477"/>
            <a:ext cx="3888432" cy="359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43608" y="1556792"/>
            <a:ext cx="388942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+mj-cs"/>
              </a:rPr>
              <a:t>(3) CSV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3</a:t>
            </a:r>
            <a:endParaRPr kumimoji="0" lang="en-US" altLang="ko-KR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+mj-cs"/>
            </a:endParaRP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2843808" y="2337847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33699" y="4465687"/>
            <a:ext cx="638547" cy="196974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92079" y="3150493"/>
            <a:ext cx="3240360" cy="720080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324036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반복되는 레코드 만큼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4932038" y="1268759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추가된 필드 확인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0487EA-0DA4-460A-B34C-FE53EA69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6" y="1098089"/>
            <a:ext cx="7343275" cy="3052888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201647"/>
            <a:ext cx="8428037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(3) CSV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4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492896"/>
            <a:ext cx="1008112" cy="504056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[CSV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가져온 데이터 생성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658788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[JSON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JSON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형태의 파일을 통해 데이터 연결 시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(4) JSON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1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– [JSON] –  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새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JSON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커넥션으로 데이터 셋 생성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27584" y="2852936"/>
            <a:ext cx="1688283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JSON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파일 연결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43608" y="3140968"/>
            <a:ext cx="7061081" cy="2857139"/>
            <a:chOff x="1043608" y="3140968"/>
            <a:chExt cx="7061081" cy="285713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3140968"/>
              <a:ext cx="3142853" cy="2857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모서리가 둥근 직사각형 12"/>
            <p:cNvSpPr/>
            <p:nvPr/>
          </p:nvSpPr>
          <p:spPr bwMode="auto">
            <a:xfrm>
              <a:off x="3538721" y="3933056"/>
              <a:ext cx="385564" cy="196974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6056" y="3212976"/>
              <a:ext cx="3028633" cy="2731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모서리가 둥근 직사각형 13"/>
            <p:cNvSpPr/>
            <p:nvPr/>
          </p:nvSpPr>
          <p:spPr bwMode="auto">
            <a:xfrm>
              <a:off x="5292081" y="3933056"/>
              <a:ext cx="2160240" cy="216024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4355976" y="4437112"/>
              <a:ext cx="576064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B098488-4E86-45C0-93F5-6F2511053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81" y="1367218"/>
            <a:ext cx="6732240" cy="1301089"/>
          </a:xfrm>
          <a:prstGeom prst="rect">
            <a:avLst/>
          </a:prstGeom>
        </p:spPr>
      </p:pic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BF6464BB-A024-433F-AD04-E72BFBDED2E8}"/>
              </a:ext>
            </a:extLst>
          </p:cNvPr>
          <p:cNvSpPr/>
          <p:nvPr/>
        </p:nvSpPr>
        <p:spPr bwMode="auto">
          <a:xfrm>
            <a:off x="2172363" y="2283550"/>
            <a:ext cx="1915543" cy="20863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42FAE1-DC80-4D5B-9C4B-9442D53A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5" y="1529296"/>
            <a:ext cx="5590009" cy="3113080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980728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JSON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데이터에서 반복되는 데이터를 설정</a:t>
            </a: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(4) JSON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2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2915816" y="2337847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900" dirty="0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324036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반복될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를 선택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– [</a:t>
            </a:r>
            <a:r>
              <a:rPr lang="ko-KR" altLang="en-US" sz="9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반복노드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6084166" y="1268759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반복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 추가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8448" y="2675397"/>
            <a:ext cx="657851" cy="142715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19946" y="2887949"/>
            <a:ext cx="415795" cy="195909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17839" y="2375714"/>
            <a:ext cx="1477525" cy="215086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288523" y="1948360"/>
            <a:ext cx="723636" cy="40697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D5AACB6-3787-4586-988A-4C6DF96E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58" y="1552869"/>
            <a:ext cx="2867425" cy="7049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954883-0374-4E49-8ED3-BE11CB5B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0" y="1581351"/>
            <a:ext cx="4825251" cy="2687186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980728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lvl="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필드 추가</a:t>
            </a:r>
          </a:p>
        </p:txBody>
      </p:sp>
      <p:sp>
        <p:nvSpPr>
          <p:cNvPr id="9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(4) JSON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4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2915816" y="2337847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9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6218764" y="1566317"/>
            <a:ext cx="2817732" cy="1214611"/>
            <a:chOff x="6218764" y="1566317"/>
            <a:chExt cx="2817732" cy="1214611"/>
          </a:xfrm>
        </p:grpSpPr>
        <p:pic>
          <p:nvPicPr>
            <p:cNvPr id="15" name="그림 14" descr="65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8764" y="1566317"/>
              <a:ext cx="2817732" cy="1214611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7677869" y="2439938"/>
              <a:ext cx="606340" cy="216024"/>
            </a:xfrm>
            <a:prstGeom prst="roundRect">
              <a:avLst/>
            </a:prstGeom>
            <a:noFill/>
            <a:ln w="25400" cap="rnd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827584" y="1268759"/>
            <a:ext cx="324036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9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6012158" y="1268759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를 클릭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6012160" y="2924944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③ 추가된 필드 확인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547664" y="2519846"/>
            <a:ext cx="657654" cy="214390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5301637" y="3317078"/>
            <a:ext cx="917127" cy="58703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47864" y="2863969"/>
            <a:ext cx="1932348" cy="802596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6012160" y="4725144"/>
            <a:ext cx="1440162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itchFamily="50" charset="-127"/>
                <a:ea typeface="맑은 고딕" pitchFamily="50" charset="-127"/>
              </a:rPr>
              <a:t>를 클릭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5085184"/>
            <a:ext cx="2360662" cy="142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모서리가 둥근 직사각형 30"/>
          <p:cNvSpPr/>
          <p:nvPr/>
        </p:nvSpPr>
        <p:spPr>
          <a:xfrm>
            <a:off x="6948264" y="6093296"/>
            <a:ext cx="720080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6C10B-3857-46FD-AF48-850CA214A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855" y="3187273"/>
            <a:ext cx="2781638" cy="14213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47E875-DB92-40C0-96F8-84B34D30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123404"/>
            <a:ext cx="7579995" cy="3745756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201647"/>
            <a:ext cx="8428037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데이터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(4) JSON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커넥션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5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[JSON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커넥션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가져온 데이터 생성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2564904"/>
            <a:ext cx="1224136" cy="1296144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429000"/>
            <a:ext cx="12391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표 생성</a:t>
            </a:r>
          </a:p>
        </p:txBody>
      </p:sp>
      <p:sp>
        <p:nvSpPr>
          <p:cNvPr id="6" name="Text Box 4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462920"/>
            <a:ext cx="20935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섹션 높이 설정</a:t>
            </a:r>
          </a:p>
        </p:txBody>
      </p:sp>
      <p:sp>
        <p:nvSpPr>
          <p:cNvPr id="7" name="Text Box 4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945960"/>
            <a:ext cx="20935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너비 높이 수정</a:t>
            </a:r>
          </a:p>
        </p:txBody>
      </p:sp>
      <p:sp>
        <p:nvSpPr>
          <p:cNvPr id="8" name="Text Box 4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979880"/>
            <a:ext cx="293509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데이터 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Mapping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방법 </a:t>
            </a:r>
          </a:p>
        </p:txBody>
      </p:sp>
      <p:sp>
        <p:nvSpPr>
          <p:cNvPr id="9" name="Text Box 4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496840"/>
            <a:ext cx="235687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(5)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미리 보기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899592" y="2098303"/>
            <a:ext cx="2447786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표 만들기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만들기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표 만들기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간단한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list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성 표 디자인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AA0AC-DDA4-46C8-98E5-8CCC2A79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07579"/>
            <a:ext cx="7133023" cy="50139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99592" y="2132856"/>
            <a:ext cx="2447786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섹션 소개</a:t>
            </a:r>
          </a:p>
        </p:txBody>
      </p:sp>
      <p:sp>
        <p:nvSpPr>
          <p:cNvPr id="14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060000"/>
            <a:ext cx="149560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섹션 개념</a:t>
            </a:r>
          </a:p>
        </p:txBody>
      </p:sp>
      <p:sp>
        <p:nvSpPr>
          <p:cNvPr id="15" name="Text Box 3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538222"/>
            <a:ext cx="289342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보고서 머리글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바닥글</a:t>
            </a:r>
          </a:p>
        </p:txBody>
      </p:sp>
      <p:sp>
        <p:nvSpPr>
          <p:cNvPr id="16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494666"/>
            <a:ext cx="289342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데이터 머리글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바닥글</a:t>
            </a:r>
          </a:p>
        </p:txBody>
      </p:sp>
      <p:sp>
        <p:nvSpPr>
          <p:cNvPr id="17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016444"/>
            <a:ext cx="289342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페이지 머리글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바닥글</a:t>
            </a:r>
          </a:p>
        </p:txBody>
      </p:sp>
      <p:sp>
        <p:nvSpPr>
          <p:cNvPr id="18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972888"/>
            <a:ext cx="263694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(5)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그룹 머리글</a:t>
            </a: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바닥글</a:t>
            </a:r>
          </a:p>
        </p:txBody>
      </p:sp>
      <p:sp>
        <p:nvSpPr>
          <p:cNvPr id="19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451110"/>
            <a:ext cx="89768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(6)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본문</a:t>
            </a:r>
          </a:p>
        </p:txBody>
      </p:sp>
      <p:sp>
        <p:nvSpPr>
          <p:cNvPr id="11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929330"/>
            <a:ext cx="89768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(7)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예제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8555AE-194B-44D4-A60D-63584FFE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09" y="1316417"/>
            <a:ext cx="4330309" cy="3316566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(1)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생성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55776" y="2204864"/>
            <a:ext cx="1944216" cy="2232247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 descr="7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132779"/>
            <a:ext cx="5958805" cy="949117"/>
          </a:xfrm>
          <a:prstGeom prst="rect">
            <a:avLst/>
          </a:prstGeom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4857760"/>
            <a:ext cx="28803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섹션에 추가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13439" y="5092834"/>
            <a:ext cx="3892222" cy="229037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삽입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클릭하여 디자인 할 행과 열을 선택</a:t>
            </a:r>
            <a:endParaRPr lang="ko-KR" altLang="en-US" sz="900" b="1" dirty="0">
              <a:solidFill>
                <a:prstClr val="black">
                  <a:lumMod val="95000"/>
                  <a:lumOff val="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표 생성</a:t>
            </a:r>
            <a:r>
              <a:rPr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본문섹션에 표 생성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A62155-CD28-4BAC-BE84-2717B190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75301"/>
            <a:ext cx="3592820" cy="1265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2DFD3E-2451-4FCD-A318-4DA34548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40370"/>
            <a:ext cx="3592820" cy="1208944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(2)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너비 높이 수정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5696" y="2077378"/>
            <a:ext cx="1944216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 descr="7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467" y="4778514"/>
            <a:ext cx="5958805" cy="93650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835695" y="3569111"/>
            <a:ext cx="1944209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40018" y="2549308"/>
            <a:ext cx="0" cy="37181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827584" y="4490880"/>
            <a:ext cx="28803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결과 확인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]/[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  <a:endParaRPr lang="ko-KR" altLang="en-US" sz="900" b="1" dirty="0">
              <a:solidFill>
                <a:prstClr val="black">
                  <a:lumMod val="95000"/>
                  <a:lumOff val="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너비 높이 수정</a:t>
            </a:r>
            <a:r>
              <a:rPr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생성한 표의 너비와 높이 수정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5643AC-AE7D-4723-A162-DC02FCEC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81859"/>
            <a:ext cx="3848733" cy="1499069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섹션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지정</a:t>
            </a:r>
          </a:p>
        </p:txBody>
      </p:sp>
      <p:pic>
        <p:nvPicPr>
          <p:cNvPr id="9" name="그림 8" descr="7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564516"/>
            <a:ext cx="5983559" cy="2096732"/>
          </a:xfrm>
          <a:prstGeom prst="rect">
            <a:avLst/>
          </a:prstGeom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3270176"/>
            <a:ext cx="936104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결과 확인</a:t>
            </a:r>
          </a:p>
        </p:txBody>
      </p:sp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 높이 설정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48471" y="2189766"/>
            <a:ext cx="1080120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섹션 높이 설정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섹션의 높이를 표의 높이와 같도록 조정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3024" y="6000768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※ [</a:t>
            </a:r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본문</a:t>
            </a:r>
            <a:r>
              <a:rPr lang="en-US" altLang="ko-KR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에 마우스 우 클릭하여 </a:t>
            </a:r>
            <a:r>
              <a:rPr lang="en-US" altLang="ko-KR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서브섹션 높이 맞추기</a:t>
            </a:r>
            <a:r>
              <a:rPr lang="en-US" altLang="ko-KR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선택도 동일한 결과임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5BF93F-F46F-4FD1-916E-A6D5621C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8" y="6032927"/>
            <a:ext cx="7370628" cy="314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6D1FB2-974F-46AD-8C99-01862629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75103"/>
            <a:ext cx="7378031" cy="3238767"/>
          </a:xfrm>
          <a:prstGeom prst="rect">
            <a:avLst/>
          </a:prstGeom>
        </p:spPr>
      </p:pic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827584" y="5790456"/>
            <a:ext cx="100811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결과 확인</a:t>
            </a:r>
          </a:p>
        </p:txBody>
      </p:sp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표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(4) </a:t>
            </a: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데이터 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Mapping</a:t>
            </a: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 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1</a:t>
            </a:r>
            <a:endParaRPr kumimoji="0"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pic>
        <p:nvPicPr>
          <p:cNvPr id="10" name="그림 9" descr="9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1628800"/>
            <a:ext cx="6886575" cy="27622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123728" y="1628800"/>
            <a:ext cx="1008112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41094" y="3382176"/>
            <a:ext cx="1371265" cy="216024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79712" y="6044293"/>
            <a:ext cx="1008112" cy="28803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11560" y="683985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데이터 필드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Mapping]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827584" y="1325960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셀 선택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827584" y="2204864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리본 바에서 데이터 선택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상단 리본 바에서 선택하는 방법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CB44C-20E6-4525-BE44-CC9952E8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61" y="1524140"/>
            <a:ext cx="6932097" cy="4069837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표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(5) </a:t>
            </a: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데이터 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Mapping</a:t>
            </a: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 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2</a:t>
            </a:r>
            <a:endParaRPr kumimoji="0"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69740" y="2113806"/>
            <a:ext cx="576064" cy="208902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2915816" y="3414192"/>
            <a:ext cx="100811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Drag &amp; Drop</a:t>
            </a:r>
            <a:endParaRPr lang="ko-KR" altLang="en-US" sz="9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75855" y="4293096"/>
            <a:ext cx="829979" cy="234080"/>
          </a:xfrm>
          <a:prstGeom prst="roundRect">
            <a:avLst/>
          </a:prstGeom>
          <a:noFill/>
          <a:ln w="254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화살표 연결선 5"/>
          <p:cNvCxnSpPr>
            <a:cxnSpLocks/>
            <a:stCxn id="8" idx="2"/>
            <a:endCxn id="12" idx="0"/>
          </p:cNvCxnSpPr>
          <p:nvPr/>
        </p:nvCxnSpPr>
        <p:spPr>
          <a:xfrm>
            <a:off x="1657772" y="2322708"/>
            <a:ext cx="2033073" cy="19703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데이터필드를 원하는 표에 하나씩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Drag &amp; Drop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하는 방법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22D7A-E428-4C31-AD3B-49419094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08920"/>
            <a:ext cx="6624736" cy="3643646"/>
          </a:xfrm>
          <a:prstGeom prst="rect">
            <a:avLst/>
          </a:prstGeom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43608" y="1629598"/>
            <a:ext cx="6048671" cy="35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표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(5) </a:t>
            </a:r>
            <a:r>
              <a:rPr kumimoji="0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데이터 </a:t>
            </a:r>
            <a:r>
              <a:rPr kumimoji="0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Mapping 3</a:t>
            </a:r>
            <a:endParaRPr kumimoji="0"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79711" y="1628800"/>
            <a:ext cx="5112568" cy="36004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827584" y="2348880"/>
            <a:ext cx="4392488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데이터 필드를 더블 클릭하여 지정한 셀 범위에 순차적으로 입력 된 결과 확인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460798" y="3275459"/>
            <a:ext cx="504056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7359" y="5281583"/>
            <a:ext cx="4392488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원하는 셀 범위에 순차적으로 입력하는 방법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827584" y="1325960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셀 범위를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Drag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지정</a:t>
            </a:r>
          </a:p>
        </p:txBody>
      </p:sp>
      <p:cxnSp>
        <p:nvCxnSpPr>
          <p:cNvPr id="18" name="직선 화살표 연결선 17"/>
          <p:cNvCxnSpPr>
            <a:cxnSpLocks/>
            <a:stCxn id="8" idx="2"/>
          </p:cNvCxnSpPr>
          <p:nvPr/>
        </p:nvCxnSpPr>
        <p:spPr>
          <a:xfrm>
            <a:off x="1712826" y="3491483"/>
            <a:ext cx="2715158" cy="17901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B9C9DC-DD03-44FE-BF7E-CA671C81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05128"/>
            <a:ext cx="6867273" cy="3259975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(6)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미리 보기 방법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979712" y="1556940"/>
            <a:ext cx="360040" cy="575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미리 보기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디자인된 리포트 확인을 위해 리포트 미리 보기 버튼을 클릭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(6)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미리 보기 결과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미리 보기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CLIP report 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를 통해 디자인 된 리포트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28A0F-AD70-4215-8031-305B68E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1" y="1107579"/>
            <a:ext cx="6825965" cy="47975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899592" y="2098303"/>
            <a:ext cx="2298706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그룹섹션</a:t>
            </a:r>
          </a:p>
        </p:txBody>
      </p:sp>
      <p:sp>
        <p:nvSpPr>
          <p:cNvPr id="5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060000"/>
            <a:ext cx="271691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그룹섹션 생성</a:t>
            </a:r>
          </a:p>
        </p:txBody>
      </p:sp>
      <p:sp>
        <p:nvSpPr>
          <p:cNvPr id="6" name="Text Box 3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869093"/>
            <a:ext cx="286092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타이틀 작성</a:t>
            </a:r>
          </a:p>
        </p:txBody>
      </p:sp>
      <p:sp>
        <p:nvSpPr>
          <p:cNvPr id="7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353471"/>
            <a:ext cx="149560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미리 보기</a:t>
            </a:r>
          </a:p>
        </p:txBody>
      </p:sp>
      <p:sp>
        <p:nvSpPr>
          <p:cNvPr id="8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611282"/>
            <a:ext cx="17520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그룹별 소계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71546"/>
            <a:ext cx="5400600" cy="446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그룹섹션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그룹섹션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동일한 값의 데이터를 묶어 </a:t>
            </a:r>
            <a:r>
              <a:rPr kumimoji="0" lang="ko-KR" altLang="en-US" sz="1200" b="1" dirty="0" err="1">
                <a:latin typeface="맑은 고딕" pitchFamily="50" charset="-127"/>
                <a:ea typeface="맑은 고딕" pitchFamily="50" charset="-127"/>
              </a:rPr>
              <a:t>그룹핑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된 리포트 생성</a:t>
            </a:r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050056-534D-44A3-B189-4D9B6A71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47" y="1617438"/>
            <a:ext cx="7476842" cy="4262891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(1)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개념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6898" y="2662053"/>
            <a:ext cx="504056" cy="28083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7584" y="888975"/>
            <a:ext cx="69786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섹션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출력되는 전체 리포트의 영역을 말하며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사용목적에 따라 다음과 같은 종류의 섹션을 제공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3FD6A1-FD23-4D8D-B345-C8C861E8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64" y="3948766"/>
            <a:ext cx="2841695" cy="2391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B9E9EC-EEFE-4132-B901-F9A5FCF3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1385518"/>
            <a:ext cx="6480719" cy="247685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584" y="1052736"/>
            <a:ext cx="4320480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본문섹션에 마우스 우 클릭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085563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(1)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 생성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1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26914" y="1357298"/>
            <a:ext cx="736774" cy="27590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827584" y="1797531"/>
            <a:ext cx="1584176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그룹섹션 추가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81125" y="2536661"/>
            <a:ext cx="885825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46048" y="4959842"/>
            <a:ext cx="620633" cy="12314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827583" y="3665306"/>
            <a:ext cx="1991867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그룹핑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할 필드 선택 후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5576" y="69233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그룹섹션 생성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1]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/>
              </a:rPr>
              <a:t>그룹섹션 생성 방법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F5E96C-6FC8-43D8-A8C9-0AA7B493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22" y="1095131"/>
            <a:ext cx="7359345" cy="2549893"/>
          </a:xfrm>
          <a:prstGeom prst="rect">
            <a:avLst/>
          </a:prstGeom>
        </p:spPr>
      </p:pic>
      <p:sp>
        <p:nvSpPr>
          <p:cNvPr id="4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(1)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그룹섹션 생성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0083" y="3042051"/>
            <a:ext cx="1486246" cy="62451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83768" y="1499833"/>
            <a:ext cx="792088" cy="2160240"/>
          </a:xfrm>
          <a:prstGeom prst="roundRect">
            <a:avLst/>
          </a:prstGeom>
          <a:noFill/>
          <a:ln w="25400" cap="sq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55576" y="69233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그룹섹션 생성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2]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/>
              </a:rPr>
              <a:t>생성된 그룹 확인</a:t>
            </a:r>
            <a:endParaRPr lang="en-US" altLang="ko-KR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D1E5B81-3C3A-4BF0-A6D9-5F1DF3CD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33" y="4788602"/>
            <a:ext cx="6513886" cy="1217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7F1D4-4F6B-49D4-A365-FB963FA5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371805"/>
            <a:ext cx="6552727" cy="239204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2262192"/>
            <a:ext cx="2933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(2)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타이틀 작성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357298"/>
            <a:ext cx="5472608" cy="2308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59632" y="2828037"/>
            <a:ext cx="2304256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타이틀 작성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그룹머리글에 타이틀 생성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본문의 표 선택 후 마우스 우 클릭      </a:t>
            </a:r>
            <a:r>
              <a:rPr kumimoji="0" lang="en-US" altLang="ko-KR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kumimoji="0" lang="ko-KR" altLang="en-US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표 선택은 </a:t>
            </a:r>
            <a:r>
              <a:rPr kumimoji="0" lang="en-US" altLang="ko-KR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Ctrl + </a:t>
            </a:r>
            <a:r>
              <a:rPr kumimoji="0" lang="ko-KR" altLang="en-US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마우스 좌 클릭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827583" y="1959352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연결된 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-&gt;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연결된 표 추가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선택하여 그룹머리글에 추가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27584" y="4500570"/>
            <a:ext cx="5101738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타이틀 작성 후 그룹머리글에 우 클릭하여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서브섹션 높이 맞추기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51720" y="4788602"/>
            <a:ext cx="5544616" cy="2308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그룹별 소계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1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그룹별 소계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그룹바닥글에 표 생성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827583" y="1055028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본문의 표 선택 후 마우스 우 클릭      </a:t>
            </a:r>
            <a:r>
              <a:rPr kumimoji="0" lang="en-US" altLang="ko-KR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kumimoji="0" lang="ko-KR" altLang="en-US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표 선택은 </a:t>
            </a:r>
            <a:r>
              <a:rPr kumimoji="0" lang="en-US" altLang="ko-KR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Ctrl + </a:t>
            </a:r>
            <a:r>
              <a:rPr kumimoji="0" lang="ko-KR" altLang="en-US" sz="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마우스 좌 클릭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2262192"/>
            <a:ext cx="2933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259632" y="2828037"/>
            <a:ext cx="2304256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827583" y="1959352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연결된 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-&gt;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연결된 표 추가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선택하여 그룹바닥글에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BBCC7A-0F7A-4B56-AC6A-F5B3AAB5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371805"/>
            <a:ext cx="6552727" cy="239204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F9A41C9B-98E1-40CF-8819-473E51AE3FF8}"/>
              </a:ext>
            </a:extLst>
          </p:cNvPr>
          <p:cNvSpPr/>
          <p:nvPr/>
        </p:nvSpPr>
        <p:spPr>
          <a:xfrm>
            <a:off x="2051720" y="1357298"/>
            <a:ext cx="5472608" cy="2308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946675B-D368-4A84-A8AE-563FF951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85" y="5059390"/>
            <a:ext cx="6611516" cy="726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B64958-5E0E-47CB-82D3-7EBEF09A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64" y="1307940"/>
            <a:ext cx="6751872" cy="730531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805119"/>
            <a:ext cx="1524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그룹별 소계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2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1640" y="3277028"/>
            <a:ext cx="792088" cy="18744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1794313"/>
            <a:ext cx="3816424" cy="23083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그룹별 소계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그룹바닥글에 생성한 셀 합치기 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 셀 선택 후 마우스 우 클릭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829643" y="2499650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셀 합치기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827584" y="4763294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결과 확인 후 나머지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 셀도 합치기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18838" y="5517232"/>
            <a:ext cx="5701163" cy="23416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570948D-DE1A-4A33-BAF2-B917BD20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32" y="6108864"/>
            <a:ext cx="5784140" cy="259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F04BE1-7AA6-4DB7-803B-B30922A8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24" y="3255650"/>
            <a:ext cx="6102110" cy="2293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E6638B-535A-414F-A0BF-1F69E587B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8" y="1348563"/>
            <a:ext cx="6678470" cy="720011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그룹별 소계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3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7229" y="1798871"/>
            <a:ext cx="5751115" cy="22358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7584" y="2428868"/>
            <a:ext cx="1296144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요약할 필드 선택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827584" y="2928934"/>
            <a:ext cx="1584176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요약함수 선택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96075" y="3970582"/>
            <a:ext cx="1368152" cy="158417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7584" y="5835030"/>
            <a:ext cx="10801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④ 결과 확인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59387" y="6084912"/>
            <a:ext cx="2016224" cy="29641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827584" y="1071546"/>
            <a:ext cx="360040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앞쪽 셀은 타이틀 입력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뒤쪽 셀은 요약하려는 필드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Mapping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그룹별 소계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3]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요약함수 사용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C45245-B791-4363-8C23-BC958FDDA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241" y="2476223"/>
            <a:ext cx="2448267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그룹섹션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미리 보기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미리 보기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CLIP report 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를 통해 디자인 된 리포트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BE59CF-4A41-4A69-A395-BC969F93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1088942"/>
            <a:ext cx="6978650" cy="49048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899592" y="2098303"/>
            <a:ext cx="1998945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표 활용</a:t>
            </a:r>
          </a:p>
        </p:txBody>
      </p:sp>
      <p:sp>
        <p:nvSpPr>
          <p:cNvPr id="21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060000"/>
            <a:ext cx="271691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배경색 설정</a:t>
            </a:r>
          </a:p>
        </p:txBody>
      </p:sp>
      <p:sp>
        <p:nvSpPr>
          <p:cNvPr id="22" name="Text Box 3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706200"/>
            <a:ext cx="250088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폰트 설정</a:t>
            </a:r>
            <a:endParaRPr kumimoji="0" lang="ko-KR" altLang="en-US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998600"/>
            <a:ext cx="20935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셀 자동 합치기</a:t>
            </a:r>
          </a:p>
        </p:txBody>
      </p:sp>
      <p:sp>
        <p:nvSpPr>
          <p:cNvPr id="24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352400"/>
            <a:ext cx="20935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긴 데이터 처리</a:t>
            </a:r>
          </a:p>
        </p:txBody>
      </p:sp>
      <p:sp>
        <p:nvSpPr>
          <p:cNvPr id="25" name="Text Box 4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644800"/>
            <a:ext cx="149560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(5)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미리 보기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활용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표 활용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배경색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폰트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셀 합치기를 통한 표 디자인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2304D-2ACD-4DBB-ABA7-575451DC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6588224" cy="463100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CBA9EB1-BD4C-423E-A2BD-2362A574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47" y="2672622"/>
            <a:ext cx="4866440" cy="23207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21595B-6AE6-4B8E-9E28-BFBCFAE2E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75" y="1374598"/>
            <a:ext cx="6933602" cy="7491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0D5898D-29DA-49CD-93C7-33F846F14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74" y="5632673"/>
            <a:ext cx="6936603" cy="772433"/>
          </a:xfrm>
          <a:prstGeom prst="rect">
            <a:avLst/>
          </a:prstGeom>
        </p:spPr>
      </p:pic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827584" y="1071546"/>
            <a:ext cx="360040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셀 선택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배경색 설정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그룹머리글 표에 배경색 설정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1357298"/>
            <a:ext cx="5904656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(1)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배경색 설정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27984" y="3220956"/>
            <a:ext cx="1584176" cy="187220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7584" y="5373216"/>
            <a:ext cx="10801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결과 확인</a:t>
            </a: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827583" y="2428868"/>
            <a:ext cx="2880321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배경투명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 해제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배경색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37445" y="5632673"/>
            <a:ext cx="5818931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(2)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보고서 머리글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바닥글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9672" y="1772816"/>
            <a:ext cx="477370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189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보고서 머리글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바닥글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보고서의 첫 페이지와 마지막 페이지에 한번만 출력되는 섹션</a:t>
            </a:r>
            <a:endParaRPr kumimoji="0" lang="en-US" altLang="ko-KR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0844" y="1772816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40844" y="4600178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7" idx="1"/>
            <a:endCxn id="16" idx="1"/>
          </p:cNvCxnSpPr>
          <p:nvPr/>
        </p:nvCxnSpPr>
        <p:spPr>
          <a:xfrm rot="10800000">
            <a:off x="1640844" y="1988840"/>
            <a:ext cx="12700" cy="2827362"/>
          </a:xfrm>
          <a:prstGeom prst="bentConnector3">
            <a:avLst>
              <a:gd name="adj1" fmla="val 1800000"/>
            </a:avLst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F6D8B1-5053-4BEE-82D7-DBD7DBBA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91" y="1369009"/>
            <a:ext cx="6926403" cy="7957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598F36-3E10-4A92-8E7D-60BA213F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17" y="4872253"/>
            <a:ext cx="6860842" cy="728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E17FE-B586-4E4B-961C-719E90A6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405" y="2846948"/>
            <a:ext cx="3573035" cy="1366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0364EC-6C57-47E3-A20E-02E426251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62" y="2722054"/>
            <a:ext cx="3878445" cy="1491710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(2)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폰트 설정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827584" y="2500306"/>
            <a:ext cx="3744416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글꼴과 굵게 설정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5856" y="3305963"/>
            <a:ext cx="1368152" cy="80461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7584" y="4581128"/>
            <a:ext cx="10801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결과 확인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64288" y="3292394"/>
            <a:ext cx="1368152" cy="79208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stCxn id="27" idx="3"/>
            <a:endCxn id="20" idx="1"/>
          </p:cNvCxnSpPr>
          <p:nvPr/>
        </p:nvCxnSpPr>
        <p:spPr>
          <a:xfrm flipV="1">
            <a:off x="4644008" y="3688438"/>
            <a:ext cx="2520280" cy="1983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폰트 설정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글꼴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색 지정 등 폰트 설정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1071546"/>
            <a:ext cx="10801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셀 선택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14203" y="4840585"/>
            <a:ext cx="5904656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D6CD8F42-0BED-45A2-A7DE-039FA5999C20}"/>
              </a:ext>
            </a:extLst>
          </p:cNvPr>
          <p:cNvSpPr/>
          <p:nvPr/>
        </p:nvSpPr>
        <p:spPr>
          <a:xfrm>
            <a:off x="2051720" y="1357298"/>
            <a:ext cx="5904656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5DF2961-0C5F-4689-BE5E-5B62279D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55" y="2775452"/>
            <a:ext cx="6995955" cy="19496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0DBDF4-251A-4F1D-AA83-A7ACB649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7" y="1018060"/>
            <a:ext cx="7173326" cy="1428949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2000" b="1" kern="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51720" y="938049"/>
            <a:ext cx="3600400" cy="15089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756000" y="720000"/>
            <a:ext cx="64696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로 미리 보기 시 다른 데이터와는 달리 가운데 정렬이 되지 않는 데이터들이 있다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9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5680591" y="2052374"/>
            <a:ext cx="1411689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올라간 데이터를 확인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756000" y="2500306"/>
            <a:ext cx="6192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실제 데이터를 보면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표현하는 것 보다 데이터가 많음을 알 수 있다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5239480" y="2803553"/>
            <a:ext cx="936104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실제 데이터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13728" y="3034385"/>
            <a:ext cx="3162328" cy="176276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831186" y="5365532"/>
            <a:ext cx="50405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이 문제를 해결하는 방법은 아래의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가지 방법이 있다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631665-11A0-4B8F-8AD5-BC19B2FD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56" y="1600777"/>
            <a:ext cx="7209389" cy="25491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636912"/>
            <a:ext cx="15621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긴 데이터 처리 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1 -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확장가능</a:t>
            </a:r>
          </a:p>
        </p:txBody>
      </p:sp>
      <p:pic>
        <p:nvPicPr>
          <p:cNvPr id="16" name="그림 15" descr="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2575205"/>
            <a:ext cx="2866868" cy="366210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914403" y="5526757"/>
            <a:ext cx="720080" cy="134491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95811" y="1577956"/>
            <a:ext cx="1024424" cy="26877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84598" y="3533816"/>
            <a:ext cx="695697" cy="16416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3419872" y="2276872"/>
            <a:ext cx="208823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확장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-&gt;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확장 가능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7776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텍스트의 내용이 컨트롤의 영역을 벗어날 때 컨트롤을 밑으로 확장 해주는 기능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827583" y="1268760"/>
            <a:ext cx="3086819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수정하려는 셀에 마우스 우 클릭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7585" y="2276872"/>
            <a:ext cx="151369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속성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데이터 정렬 방법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확장가능</a:t>
            </a:r>
            <a:endParaRPr kumimoji="0" lang="en-US" altLang="ko-KR" sz="1200" b="1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378199F-D472-4440-AF55-D712C951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2" y="3463427"/>
            <a:ext cx="7123355" cy="18162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4A28B4-80A2-4EC6-AD50-BE08F929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9" y="1263744"/>
            <a:ext cx="7220958" cy="1810003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긴 데이터 처리 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 –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확장가능 결과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33529" y="1578353"/>
            <a:ext cx="7211430" cy="28073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꺾인 연결선 5"/>
          <p:cNvCxnSpPr>
            <a:cxnSpLocks noChangeShapeType="1"/>
          </p:cNvCxnSpPr>
          <p:nvPr/>
        </p:nvCxnSpPr>
        <p:spPr bwMode="auto">
          <a:xfrm>
            <a:off x="4067944" y="3073740"/>
            <a:ext cx="0" cy="288032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  <p:sp>
        <p:nvSpPr>
          <p:cNvPr id="13" name="모서리가 둥근 직사각형 12"/>
          <p:cNvSpPr/>
          <p:nvPr/>
        </p:nvSpPr>
        <p:spPr>
          <a:xfrm>
            <a:off x="966284" y="3731603"/>
            <a:ext cx="7123354" cy="38319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7776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에서 확장된 셀을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2575206"/>
            <a:ext cx="2866868" cy="3662106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긴 데이터 처리 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 –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글꼴 크기 조정</a:t>
            </a:r>
            <a:endParaRPr kumimoji="0" lang="ko-KR" altLang="en-US" sz="2000" b="1" kern="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16016" y="5301208"/>
            <a:ext cx="1584176" cy="57606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55576" y="980727"/>
            <a:ext cx="83884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[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글꼴 크기 조정</a:t>
            </a:r>
            <a:r>
              <a:rPr kumimoji="0"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컨트롤의 크기와 컨트롤 안에 포함되어 있는 텍스트의 크기에 맞게 글꼴의 크기를 조정해주는 기능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598315"/>
            <a:ext cx="6624736" cy="28994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779912" y="1556792"/>
            <a:ext cx="1080120" cy="36004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827583" y="1268760"/>
            <a:ext cx="3086819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수정하려는 셀에 마우스 우 클릭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827585" y="2276872"/>
            <a:ext cx="151369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속성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3419872" y="2276872"/>
            <a:ext cx="208823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확장</a:t>
            </a:r>
            <a:r>
              <a:rPr lang="en-US" altLang="ko-KR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-&gt; [</a:t>
            </a:r>
            <a:r>
              <a:rPr lang="ko-KR" altLang="en-US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글꼴 크기 조정</a:t>
            </a:r>
            <a:r>
              <a:rPr lang="en-US" altLang="ko-KR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636912"/>
            <a:ext cx="15621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모서리가 둥근 직사각형 14"/>
          <p:cNvSpPr/>
          <p:nvPr/>
        </p:nvSpPr>
        <p:spPr>
          <a:xfrm>
            <a:off x="1384598" y="3533816"/>
            <a:ext cx="695697" cy="16416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48245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데이터 정렬 방법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2]</a:t>
            </a:r>
            <a:endParaRPr kumimoji="0" lang="en-US" altLang="ko-KR" sz="1200" b="1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755576" y="1030141"/>
            <a:ext cx="6978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글꼴 크기 조정 실행 결과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2560" y="2826544"/>
            <a:ext cx="9715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2280" y="2826544"/>
            <a:ext cx="9715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9992" y="2826544"/>
            <a:ext cx="9715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그림 50" descr="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9301" y="1962448"/>
            <a:ext cx="1801452" cy="678574"/>
          </a:xfrm>
          <a:prstGeom prst="rect">
            <a:avLst/>
          </a:prstGeom>
        </p:spPr>
      </p:pic>
      <p:pic>
        <p:nvPicPr>
          <p:cNvPr id="43" name="그림 42" descr="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0892" y="1964375"/>
            <a:ext cx="1793374" cy="678574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긴 데이터 처리 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 –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글꼴 크기 조정 결과</a:t>
            </a:r>
            <a:endParaRPr kumimoji="0" lang="ko-KR" altLang="en-US" sz="2000" b="1" kern="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4" name="그림 23" descr="1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984" y="1962448"/>
            <a:ext cx="1872208" cy="678574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210942" y="3042568"/>
            <a:ext cx="1008112" cy="20162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9" name="꺾인 연결선 5"/>
          <p:cNvCxnSpPr>
            <a:cxnSpLocks noChangeShapeType="1"/>
            <a:stCxn id="33" idx="2"/>
            <a:endCxn id="28" idx="0"/>
          </p:cNvCxnSpPr>
          <p:nvPr/>
        </p:nvCxnSpPr>
        <p:spPr bwMode="auto">
          <a:xfrm flipH="1">
            <a:off x="1714998" y="2405947"/>
            <a:ext cx="546590" cy="636621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  <p:sp>
        <p:nvSpPr>
          <p:cNvPr id="33" name="모서리가 둥근 직사각형 32"/>
          <p:cNvSpPr/>
          <p:nvPr/>
        </p:nvSpPr>
        <p:spPr>
          <a:xfrm>
            <a:off x="1925032" y="2234008"/>
            <a:ext cx="673112" cy="17193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29992" y="520280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 크기보다 데이터가 많을 경우 </a:t>
            </a:r>
            <a:endParaRPr kumimoji="0"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컨트롤에 맞게 축소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22280" y="52028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 크기 보다 데이터가 많아도 </a:t>
            </a:r>
            <a:endParaRPr kumimoji="0"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표현할 수 있는 만큼만 출력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14568" y="5202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 크기에 맞게 자동으로 </a:t>
            </a:r>
            <a:endParaRPr kumimoji="0"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조절하여 출력</a:t>
            </a:r>
            <a:endParaRPr kumimoji="0"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941960" y="1530399"/>
            <a:ext cx="20304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1) [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작게만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설정</a:t>
            </a:r>
            <a:endParaRPr kumimoji="0" lang="en-US" altLang="ko-KR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796812" y="3042568"/>
            <a:ext cx="1014529" cy="20162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9" name="꺾인 연결선 5"/>
          <p:cNvCxnSpPr>
            <a:cxnSpLocks noChangeShapeType="1"/>
            <a:stCxn id="56" idx="2"/>
            <a:endCxn id="38" idx="0"/>
          </p:cNvCxnSpPr>
          <p:nvPr/>
        </p:nvCxnSpPr>
        <p:spPr bwMode="auto">
          <a:xfrm flipH="1">
            <a:off x="4304077" y="2513477"/>
            <a:ext cx="503715" cy="529091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7830" y="1530400"/>
            <a:ext cx="18734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2) [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크게만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설정</a:t>
            </a:r>
            <a:endParaRPr kumimoji="0" lang="en-US" altLang="ko-KR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335260" y="3042568"/>
            <a:ext cx="943404" cy="20162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48" name="꺾인 연결선 5"/>
          <p:cNvCxnSpPr>
            <a:cxnSpLocks noChangeShapeType="1"/>
            <a:stCxn id="49" idx="2"/>
            <a:endCxn id="47" idx="0"/>
          </p:cNvCxnSpPr>
          <p:nvPr/>
        </p:nvCxnSpPr>
        <p:spPr bwMode="auto">
          <a:xfrm flipH="1">
            <a:off x="6806962" y="2648620"/>
            <a:ext cx="615719" cy="393948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  <p:sp>
        <p:nvSpPr>
          <p:cNvPr id="49" name="모서리가 둥근 직사각형 48"/>
          <p:cNvSpPr/>
          <p:nvPr/>
        </p:nvSpPr>
        <p:spPr>
          <a:xfrm>
            <a:off x="6990633" y="2444047"/>
            <a:ext cx="864096" cy="20457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6047227" y="1530400"/>
            <a:ext cx="2239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3) [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자동으로 조정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설정</a:t>
            </a:r>
            <a:endParaRPr kumimoji="0" lang="en-US" altLang="ko-KR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71236" y="2341538"/>
            <a:ext cx="673112" cy="17193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16724F-5AEA-4EFA-880A-28BD70EB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96" y="5207052"/>
            <a:ext cx="6950586" cy="1284348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67485"/>
            <a:ext cx="15525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셀 자동 합치기 방법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31640" y="2915557"/>
            <a:ext cx="936104" cy="23617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3419872" y="1928802"/>
            <a:ext cx="2592288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셀 내용이 중복될 경우 합치기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75608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셀 자동 합치기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이웃하는 셀이 동일한 데이터를 가지고 있을 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하나의 셀로 자동적으로 합쳐주는 기능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827583" y="1071546"/>
            <a:ext cx="3086819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수정하려는 셀에 마우스 우 클릭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7585" y="1928802"/>
            <a:ext cx="1513692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속성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376348"/>
            <a:ext cx="6624736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모서리가 둥근 직사각형 18"/>
          <p:cNvSpPr/>
          <p:nvPr/>
        </p:nvSpPr>
        <p:spPr>
          <a:xfrm>
            <a:off x="4716016" y="1357298"/>
            <a:ext cx="1080120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2" name="그림 21" descr="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896" y="2245409"/>
            <a:ext cx="2592288" cy="250889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32870" y="2663740"/>
            <a:ext cx="1315194" cy="15773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827584" y="4875906"/>
            <a:ext cx="2592288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합치기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56176" y="5610794"/>
            <a:ext cx="1008112" cy="64807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60D28-E4A7-4BFA-A448-713499B4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45" y="1288526"/>
            <a:ext cx="1116502" cy="3617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508BB5-74F5-46FE-80F3-DCBBCE83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26" y="1285860"/>
            <a:ext cx="1219370" cy="3896269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75608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셀 자동 합치기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셀 자동 합치기 실행 결과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셀 자동 합치기 실행 결과</a:t>
            </a:r>
            <a:endParaRPr kumimoji="0" lang="en-US" altLang="ko-KR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21548" y="1564661"/>
            <a:ext cx="1252323" cy="361746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23728" y="5462324"/>
            <a:ext cx="744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Before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84168" y="5462324"/>
            <a:ext cx="62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After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1112" y="1564661"/>
            <a:ext cx="1080120" cy="33413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꺾인 연결선 5"/>
          <p:cNvCxnSpPr>
            <a:cxnSpLocks noChangeShapeType="1"/>
            <a:endCxn id="6" idx="1"/>
          </p:cNvCxnSpPr>
          <p:nvPr/>
        </p:nvCxnSpPr>
        <p:spPr bwMode="auto">
          <a:xfrm>
            <a:off x="3041229" y="1860674"/>
            <a:ext cx="2880319" cy="1512721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표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(5)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미리 보기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미리 보기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CLIP report 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를 통해 디자인 된 리포트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681AE-077D-411C-A41E-41B1960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94890"/>
            <a:ext cx="7235464" cy="508596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899592" y="2098303"/>
            <a:ext cx="2447786" cy="538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kumimoji="0"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라벨 활용</a:t>
            </a:r>
          </a:p>
        </p:txBody>
      </p:sp>
      <p:sp>
        <p:nvSpPr>
          <p:cNvPr id="21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060000"/>
            <a:ext cx="271691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보고서 머리글 생성</a:t>
            </a:r>
          </a:p>
        </p:txBody>
      </p:sp>
      <p:sp>
        <p:nvSpPr>
          <p:cNvPr id="22" name="Text Box 3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3706200"/>
            <a:ext cx="250088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(2)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라벨 삽입</a:t>
            </a:r>
          </a:p>
        </p:txBody>
      </p:sp>
      <p:sp>
        <p:nvSpPr>
          <p:cNvPr id="24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352400"/>
            <a:ext cx="221285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(3)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라벨 디자인</a:t>
            </a:r>
          </a:p>
        </p:txBody>
      </p:sp>
      <p:sp>
        <p:nvSpPr>
          <p:cNvPr id="6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4998600"/>
            <a:ext cx="221285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(4)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이미지 삽입</a:t>
            </a:r>
          </a:p>
        </p:txBody>
      </p:sp>
      <p:sp>
        <p:nvSpPr>
          <p:cNvPr id="7" name="Text Box 4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418000" y="5644800"/>
            <a:ext cx="221285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763588" indent="-7635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(5) </a:t>
            </a:r>
            <a:r>
              <a:rPr kumimoji="0" lang="ko-KR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미리 보기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페이지 머리글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바닥글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9672" y="1772816"/>
            <a:ext cx="477370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9098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페이지 머리글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바닥글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매 페이지의 상단과 하단에 출력되는 섹션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en-US" altLang="ko-KR" sz="1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※</a:t>
            </a:r>
            <a:r>
              <a:rPr kumimoji="0" lang="ko-KR" altLang="en-US" sz="1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보고서 머리글이 우선 순위를 가짐</a:t>
            </a:r>
            <a:endParaRPr kumimoji="0" lang="en-US" altLang="ko-KR" sz="10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0844" y="2161431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40844" y="5009753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7" idx="1"/>
            <a:endCxn id="16" idx="1"/>
          </p:cNvCxnSpPr>
          <p:nvPr/>
        </p:nvCxnSpPr>
        <p:spPr>
          <a:xfrm rot="10800000">
            <a:off x="1640844" y="2377455"/>
            <a:ext cx="12700" cy="2848322"/>
          </a:xfrm>
          <a:prstGeom prst="bentConnector3">
            <a:avLst>
              <a:gd name="adj1" fmla="val 1800000"/>
            </a:avLst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라벨 활용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라벨 활용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라벨을 활용하여 리포트 타이틀 작성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이미지 생성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F7932-7A30-4124-AD18-5A2A566E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079396"/>
            <a:ext cx="7164288" cy="503534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83884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라벨 활용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보고서 머리글 생성 방법 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827583" y="1071546"/>
            <a:ext cx="3086819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섹션에 마우스 우 클릭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493820"/>
            <a:ext cx="68675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(1)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보고서 머리글 생성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27584" y="4143380"/>
            <a:ext cx="1080120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결과 확인</a:t>
            </a: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827583" y="1928802"/>
            <a:ext cx="4896545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섹션 추가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보고서 머리글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2658" y="4455744"/>
            <a:ext cx="6965726" cy="114260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43609" y="1376837"/>
            <a:ext cx="6480719" cy="20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026914" y="1357298"/>
            <a:ext cx="648072" cy="22420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216834"/>
            <a:ext cx="3581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>
            <a:off x="1403648" y="2470958"/>
            <a:ext cx="3312368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F38F7E-0918-472F-846B-8B7587CE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344371"/>
            <a:ext cx="5963482" cy="1667108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717032"/>
            <a:ext cx="6877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(2)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삽입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597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라벨 삽입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리포트 타이틀 작성을 위한 라벨 삽입</a:t>
            </a:r>
            <a:endParaRPr kumimoji="0"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827583" y="3429000"/>
            <a:ext cx="4896545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 보고서 머리글에 삽입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삽입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글 상자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842395" y="4204345"/>
            <a:ext cx="1008112" cy="2880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91780" y="1889892"/>
            <a:ext cx="680020" cy="89103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0E2D09-94FE-46BA-A7ED-FE04FE9D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29" y="4779150"/>
            <a:ext cx="4840723" cy="1344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7C3677-79C2-4A18-B4F3-BC68E0DA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342909"/>
            <a:ext cx="5115639" cy="1609950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디자인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1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597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라벨 디자인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 크기 조절과 타이틀 입력하여 수정</a:t>
            </a:r>
            <a:endParaRPr kumimoji="0"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왼쪽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위쪽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너비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높이  수정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11760" y="1909940"/>
            <a:ext cx="2376264" cy="74596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827584" y="4509120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글꼴 수정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정렬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311860" y="5227292"/>
            <a:ext cx="2520280" cy="7200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3374080"/>
            <a:ext cx="30003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29643" y="3143248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라벨에 타이틀 입력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342351-5240-4903-8C74-4FE848EB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55" y="1306361"/>
            <a:ext cx="4020111" cy="2905530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591453"/>
            <a:ext cx="6877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(3)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디자인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2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597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라벨 디자인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2]</a:t>
            </a:r>
            <a:r>
              <a:rPr kumimoji="0" lang="en-US" altLang="ko-KR" sz="12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테두리 삭제 </a:t>
            </a:r>
            <a:r>
              <a:rPr kumimoji="0"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배경색 설정</a:t>
            </a:r>
            <a:endParaRPr kumimoji="0"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827583" y="4286256"/>
            <a:ext cx="4896545" cy="230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 결과 확인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 색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설정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배경투명 체크 해제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배경색 설정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20455" y="4951493"/>
            <a:ext cx="3096344" cy="7200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63071" y="1302377"/>
            <a:ext cx="2567681" cy="281145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37AD20-E6A1-4098-A293-EF4A1A69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5" y="3190766"/>
            <a:ext cx="4582359" cy="1453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6E7E17-96E4-4210-BF0A-908CEC02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65" y="1318984"/>
            <a:ext cx="5435051" cy="1453360"/>
          </a:xfrm>
          <a:prstGeom prst="rect">
            <a:avLst/>
          </a:prstGeom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이미지 삽입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1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597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이미지 삽입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kumimoji="0"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새로운 라벨을 추가</a:t>
            </a:r>
            <a:endParaRPr kumimoji="0"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삽입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글 상자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선택하여 보고서 머리글에 삽입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42194" y="1846533"/>
            <a:ext cx="513581" cy="67658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583" y="2928934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왼쪽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위쪽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너비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높이  수정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67160" y="3783506"/>
            <a:ext cx="2332831" cy="57606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14" y="5231468"/>
            <a:ext cx="1085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3240" y="5231468"/>
            <a:ext cx="1085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827584" y="4929198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라벨을 더블클릭 하여 글자 삭제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꺾인 연결선 5"/>
          <p:cNvCxnSpPr>
            <a:cxnSpLocks noChangeShapeType="1"/>
            <a:stCxn id="1031" idx="3"/>
            <a:endCxn id="1032" idx="1"/>
          </p:cNvCxnSpPr>
          <p:nvPr/>
        </p:nvCxnSpPr>
        <p:spPr bwMode="auto">
          <a:xfrm>
            <a:off x="2300264" y="5345768"/>
            <a:ext cx="842976" cy="1588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 type="arrow" w="med" len="med"/>
          </a:ln>
        </p:spPr>
      </p:cxn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826793" y="5857892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 색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 없음 설정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74B0A9-2473-435F-A611-3C2EE1E7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66" y="1281458"/>
            <a:ext cx="2562583" cy="1066949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793704"/>
            <a:ext cx="2807018" cy="370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이미지 삽입 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Microsoft Himalaya" pitchFamily="2" charset="0"/>
              </a:rPr>
              <a:t>2</a:t>
            </a:r>
            <a:endParaRPr kumimoji="0" lang="ko-KR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  <a:cs typeface="Microsoft Himalaya" pitchFamily="2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55576" y="714356"/>
            <a:ext cx="59766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이미지 삽입 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삽입 방법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827583" y="1071546"/>
            <a:ext cx="4102397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삽입된 라벨 선택 후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컨트롤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–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삽입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47664" y="1359689"/>
            <a:ext cx="576064" cy="7965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583" y="2436514"/>
            <a:ext cx="4530235" cy="2308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이미지사용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 :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파일에서 가져오기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 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파일 선택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표시 방법 선택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4480" y="3117556"/>
            <a:ext cx="2016224" cy="21431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14414" y="3508084"/>
            <a:ext cx="2500330" cy="35719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71736" y="4589179"/>
            <a:ext cx="642942" cy="56197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라벨 활용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(5)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미리 보기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576" y="672951"/>
            <a:ext cx="6978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미리 보기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CLIP report Viewer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를 통해 디자인 된 리포트 확인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3D755-15FE-42B5-9ECB-7477F968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079396"/>
            <a:ext cx="7164288" cy="50353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(4)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데이터 머리글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바닥글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9672" y="1772816"/>
            <a:ext cx="477370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9098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데이터 머리글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바닥글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본문 섹션 상단과 하단에 한번만 출력되는 섹션</a:t>
            </a:r>
            <a:endParaRPr kumimoji="0" lang="en-US" altLang="ko-KR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0844" y="2555379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40844" y="4202038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7" idx="1"/>
            <a:endCxn id="16" idx="1"/>
          </p:cNvCxnSpPr>
          <p:nvPr/>
        </p:nvCxnSpPr>
        <p:spPr>
          <a:xfrm rot="10800000">
            <a:off x="1640844" y="2771404"/>
            <a:ext cx="12700" cy="1646659"/>
          </a:xfrm>
          <a:prstGeom prst="bentConnector3">
            <a:avLst>
              <a:gd name="adj1" fmla="val 1800000"/>
            </a:avLst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(5)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그룹 머리글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바닥글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9672" y="1772816"/>
            <a:ext cx="477370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9098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그룹 머리글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바닥글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kumimoji="0" lang="ko-KR" altLang="en-US" sz="1200" b="1" dirty="0" err="1">
                <a:latin typeface="맑은 고딕" pitchFamily="50" charset="-127"/>
                <a:ea typeface="맑은 고딕" pitchFamily="50" charset="-127"/>
              </a:rPr>
              <a:t>그룹핑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 할 때 사용하는 섹션</a:t>
            </a:r>
            <a:endParaRPr kumimoji="0" lang="en-US" altLang="ko-KR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0844" y="2943994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40844" y="3779515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7" idx="1"/>
            <a:endCxn id="16" idx="1"/>
          </p:cNvCxnSpPr>
          <p:nvPr/>
        </p:nvCxnSpPr>
        <p:spPr>
          <a:xfrm rot="10800000">
            <a:off x="1640844" y="3160019"/>
            <a:ext cx="12700" cy="835521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5"/>
          <p:cNvSpPr txBox="1">
            <a:spLocks noChangeArrowheads="1"/>
          </p:cNvSpPr>
          <p:nvPr/>
        </p:nvSpPr>
        <p:spPr bwMode="auto">
          <a:xfrm>
            <a:off x="715963" y="192088"/>
            <a:ext cx="8428037" cy="35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섹션</a:t>
            </a:r>
            <a:r>
              <a:rPr kumimoji="0" lang="en-US" altLang="ko-KR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(6) </a:t>
            </a:r>
            <a:r>
              <a:rPr kumimoji="0" lang="ko-KR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본문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9672" y="1772816"/>
            <a:ext cx="477370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82662" y="1279793"/>
            <a:ext cx="79098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본문</a:t>
            </a:r>
            <a:r>
              <a:rPr kumimoji="0" lang="en-US" altLang="ko-KR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0"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>
                <a:latin typeface="맑은 고딕" pitchFamily="50" charset="-127"/>
                <a:ea typeface="맑은 고딕" pitchFamily="50" charset="-127"/>
              </a:rPr>
              <a:t>레코드 개수 만큼 반복해서 출력되는 섹션</a:t>
            </a:r>
            <a:endParaRPr kumimoji="0" lang="en-US" altLang="ko-KR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40844" y="3356992"/>
            <a:ext cx="720080" cy="43204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rnd">
          <a:solidFill>
            <a:srgbClr val="C00000"/>
          </a:solidFill>
        </a:ln>
        <a:effectLst/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FCD80BF513B14F96D1FE432550816A" ma:contentTypeVersion="0" ma:contentTypeDescription="새 문서를 만듭니다." ma:contentTypeScope="" ma:versionID="899d203fc71bb3856812e290fc9cc6a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1A3D18-AE87-442C-9985-3DEDAFA0C3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048CCA-5B73-480F-812B-55E9AB198F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437C7E-ABAA-44CD-BC31-180069C0710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2103</Words>
  <Application>Microsoft Office PowerPoint</Application>
  <PresentationFormat>화면 슬라이드 쇼(4:3)</PresentationFormat>
  <Paragraphs>300</Paragraphs>
  <Slides>67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HY동녘B</vt:lpstr>
      <vt:lpstr>HY헤드라인M</vt:lpstr>
      <vt:lpstr>굴림</vt:lpstr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교육가이드 - 초급</dc:title>
  <dc:creator>ring</dc:creator>
  <cp:lastModifiedBy>이 민섭</cp:lastModifiedBy>
  <cp:revision>543</cp:revision>
  <dcterms:created xsi:type="dcterms:W3CDTF">2008-07-09T03:09:56Z</dcterms:created>
  <dcterms:modified xsi:type="dcterms:W3CDTF">2021-01-18T02:17:00Z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0x010100B8FCD80BF513B14F96D1FE432550816A</vt:lpwstr>
  </property>
</Properties>
</file>